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Spectral ExtraLight"/>
      <p:regular r:id="rId29"/>
      <p:bold r:id="rId30"/>
      <p:italic r:id="rId31"/>
      <p:boldItalic r:id="rId32"/>
    </p:embeddedFont>
    <p:embeddedFont>
      <p:font typeface="Montserrat Light"/>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pectralExtraLigh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pectralExtraLight-italic.fntdata"/><Relationship Id="rId30" Type="http://schemas.openxmlformats.org/officeDocument/2006/relationships/font" Target="fonts/SpectralExtraLight-bold.fntdata"/><Relationship Id="rId11" Type="http://schemas.openxmlformats.org/officeDocument/2006/relationships/slide" Target="slides/slide6.xml"/><Relationship Id="rId33" Type="http://schemas.openxmlformats.org/officeDocument/2006/relationships/font" Target="fonts/MontserratLight-regular.fntdata"/><Relationship Id="rId10" Type="http://schemas.openxmlformats.org/officeDocument/2006/relationships/slide" Target="slides/slide5.xml"/><Relationship Id="rId32" Type="http://schemas.openxmlformats.org/officeDocument/2006/relationships/font" Target="fonts/SpectralExtraLight-boldItalic.fntdata"/><Relationship Id="rId13" Type="http://schemas.openxmlformats.org/officeDocument/2006/relationships/slide" Target="slides/slide8.xml"/><Relationship Id="rId35" Type="http://schemas.openxmlformats.org/officeDocument/2006/relationships/font" Target="fonts/MontserratLight-italic.fntdata"/><Relationship Id="rId12" Type="http://schemas.openxmlformats.org/officeDocument/2006/relationships/slide" Target="slides/slide7.xml"/><Relationship Id="rId34" Type="http://schemas.openxmlformats.org/officeDocument/2006/relationships/font" Target="fonts/MontserratLight-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MontserratLigh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eddc19b1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eddc19b1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eddc19b1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eddc19b1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eddc19b1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eddc19b1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eddc19b1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eddc19b1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eddc19b17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eddc19b17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eddc19b1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eddc19b1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eddc19b1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eddc19b1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eddc19b17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eddc19b1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eddc19b17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eddc19b17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eddc19b17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eddc19b17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eeddc19b1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eeddc19b1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eddc19b17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eeddc19b17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f05ce41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f05ce41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f05ce413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f05ce41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f05ce413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f05ce413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eeddc19b1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eeddc19b1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eddc19b1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eddc19b1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eeddc19b1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eeddc19b1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eddc19b1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eddc19b1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eddc19b1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eddc19b1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eddc19b1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eddc19b1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eeddc19b1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eeddc19b1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18.png"/><Relationship Id="rId5" Type="http://schemas.openxmlformats.org/officeDocument/2006/relationships/hyperlink" Target="http://drive.google.com/file/d/1nf-V1NUBG7bfvnPvbhzL7nrvRDetsEeN/view" TargetMode="External"/><Relationship Id="rId6"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18.png"/><Relationship Id="rId5" Type="http://schemas.openxmlformats.org/officeDocument/2006/relationships/hyperlink" Target="http://drive.google.com/file/d/1PV-O5Q9eIu5dbdKoniPRTJP1N4szuDe9/view" TargetMode="External"/><Relationship Id="rId6"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18.png"/><Relationship Id="rId5" Type="http://schemas.openxmlformats.org/officeDocument/2006/relationships/hyperlink" Target="http://drive.google.com/file/d/1GxSeH8IVjnzNqwahJZ147Q_BaL0RfhSU/view" TargetMode="External"/><Relationship Id="rId6"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18.png"/><Relationship Id="rId5" Type="http://schemas.openxmlformats.org/officeDocument/2006/relationships/hyperlink" Target="http://drive.google.com/file/d/1hQQENTqETKh8oXcGL2kcROOELawEmshl/view" TargetMode="External"/><Relationship Id="rId6"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18.png"/><Relationship Id="rId5" Type="http://schemas.openxmlformats.org/officeDocument/2006/relationships/hyperlink" Target="http://drive.google.com/file/d/1O9zCvXlVEbaUr2HOl0bTe3Z3UmOAjarS/view" TargetMode="External"/><Relationship Id="rId6"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26.jpg"/><Relationship Id="rId5" Type="http://schemas.openxmlformats.org/officeDocument/2006/relationships/image" Target="../media/image2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26.jpg"/><Relationship Id="rId5" Type="http://schemas.openxmlformats.org/officeDocument/2006/relationships/image" Target="../media/image2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5.jpg"/><Relationship Id="rId5" Type="http://schemas.openxmlformats.org/officeDocument/2006/relationships/image" Target="../media/image1.jpg"/><Relationship Id="rId6" Type="http://schemas.openxmlformats.org/officeDocument/2006/relationships/image" Target="../media/image4.jpg"/><Relationship Id="rId7" Type="http://schemas.openxmlformats.org/officeDocument/2006/relationships/image" Target="../media/image8.jpg"/><Relationship Id="rId8"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26.jpg"/><Relationship Id="rId5" Type="http://schemas.openxmlformats.org/officeDocument/2006/relationships/image" Target="../media/image2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2.png"/><Relationship Id="rId5"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11.jpg"/><Relationship Id="rId5" Type="http://schemas.openxmlformats.org/officeDocument/2006/relationships/image" Target="../media/image13.png"/><Relationship Id="rId6" Type="http://schemas.openxmlformats.org/officeDocument/2006/relationships/image" Target="../media/image3.jpg"/><Relationship Id="rId7"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11.jp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image" Target="../media/image11.jpg"/><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11.jpg"/><Relationship Id="rId5"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258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Applications of ML</a:t>
            </a:r>
            <a:endParaRPr/>
          </a:p>
        </p:txBody>
      </p:sp>
      <p:pic>
        <p:nvPicPr>
          <p:cNvPr id="55" name="Google Shape;55;p13"/>
          <p:cNvPicPr preferRelativeResize="0"/>
          <p:nvPr/>
        </p:nvPicPr>
        <p:blipFill>
          <a:blip r:embed="rId3">
            <a:alphaModFix/>
          </a:blip>
          <a:stretch>
            <a:fillRect/>
          </a:stretch>
        </p:blipFill>
        <p:spPr>
          <a:xfrm>
            <a:off x="166525" y="-224900"/>
            <a:ext cx="2849275" cy="2460750"/>
          </a:xfrm>
          <a:prstGeom prst="rect">
            <a:avLst/>
          </a:prstGeom>
          <a:noFill/>
          <a:ln>
            <a:noFill/>
          </a:ln>
        </p:spPr>
      </p:pic>
      <p:pic>
        <p:nvPicPr>
          <p:cNvPr id="56" name="Google Shape;56;p13"/>
          <p:cNvPicPr preferRelativeResize="0"/>
          <p:nvPr/>
        </p:nvPicPr>
        <p:blipFill>
          <a:blip r:embed="rId4">
            <a:alphaModFix/>
          </a:blip>
          <a:stretch>
            <a:fillRect/>
          </a:stretch>
        </p:blipFill>
        <p:spPr>
          <a:xfrm>
            <a:off x="6845675" y="-62475"/>
            <a:ext cx="2298325" cy="2298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a:blip r:embed="rId3">
            <a:alphaModFix/>
          </a:blip>
          <a:stretch>
            <a:fillRect/>
          </a:stretch>
        </p:blipFill>
        <p:spPr>
          <a:xfrm>
            <a:off x="0" y="0"/>
            <a:ext cx="9144000" cy="869575"/>
          </a:xfrm>
          <a:prstGeom prst="rect">
            <a:avLst/>
          </a:prstGeom>
          <a:noFill/>
          <a:ln>
            <a:noFill/>
          </a:ln>
        </p:spPr>
      </p:pic>
      <p:sp>
        <p:nvSpPr>
          <p:cNvPr id="137" name="Google Shape;137;p22"/>
          <p:cNvSpPr txBox="1"/>
          <p:nvPr/>
        </p:nvSpPr>
        <p:spPr>
          <a:xfrm>
            <a:off x="129525" y="234700"/>
            <a:ext cx="87699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700"/>
              <a:t>Natural language processing</a:t>
            </a:r>
            <a:endParaRPr b="1" sz="2700"/>
          </a:p>
        </p:txBody>
      </p:sp>
      <p:pic>
        <p:nvPicPr>
          <p:cNvPr id="138" name="Google Shape;138;p22"/>
          <p:cNvPicPr preferRelativeResize="0"/>
          <p:nvPr/>
        </p:nvPicPr>
        <p:blipFill>
          <a:blip r:embed="rId4">
            <a:alphaModFix/>
          </a:blip>
          <a:stretch>
            <a:fillRect/>
          </a:stretch>
        </p:blipFill>
        <p:spPr>
          <a:xfrm>
            <a:off x="4079688" y="4273925"/>
            <a:ext cx="869574" cy="869574"/>
          </a:xfrm>
          <a:prstGeom prst="rect">
            <a:avLst/>
          </a:prstGeom>
          <a:noFill/>
          <a:ln>
            <a:noFill/>
          </a:ln>
        </p:spPr>
      </p:pic>
      <p:sp>
        <p:nvSpPr>
          <p:cNvPr id="139" name="Google Shape;139;p22"/>
          <p:cNvSpPr txBox="1"/>
          <p:nvPr/>
        </p:nvSpPr>
        <p:spPr>
          <a:xfrm>
            <a:off x="666075" y="2171550"/>
            <a:ext cx="73416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800"/>
              <a:t>#telecom</a:t>
            </a:r>
            <a:endParaRPr b="1" sz="3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3"/>
          <p:cNvPicPr preferRelativeResize="0"/>
          <p:nvPr/>
        </p:nvPicPr>
        <p:blipFill>
          <a:blip r:embed="rId3">
            <a:alphaModFix/>
          </a:blip>
          <a:stretch>
            <a:fillRect/>
          </a:stretch>
        </p:blipFill>
        <p:spPr>
          <a:xfrm>
            <a:off x="4079688" y="4273925"/>
            <a:ext cx="869574" cy="869574"/>
          </a:xfrm>
          <a:prstGeom prst="rect">
            <a:avLst/>
          </a:prstGeom>
          <a:noFill/>
          <a:ln>
            <a:noFill/>
          </a:ln>
        </p:spPr>
      </p:pic>
      <p:pic>
        <p:nvPicPr>
          <p:cNvPr id="145" name="Google Shape;145;p23"/>
          <p:cNvPicPr preferRelativeResize="0"/>
          <p:nvPr/>
        </p:nvPicPr>
        <p:blipFill>
          <a:blip r:embed="rId4">
            <a:alphaModFix/>
          </a:blip>
          <a:stretch>
            <a:fillRect/>
          </a:stretch>
        </p:blipFill>
        <p:spPr>
          <a:xfrm>
            <a:off x="0" y="0"/>
            <a:ext cx="9144000" cy="769500"/>
          </a:xfrm>
          <a:prstGeom prst="rect">
            <a:avLst/>
          </a:prstGeom>
          <a:noFill/>
          <a:ln>
            <a:noFill/>
          </a:ln>
        </p:spPr>
      </p:pic>
      <p:sp>
        <p:nvSpPr>
          <p:cNvPr id="146" name="Google Shape;146;p23"/>
          <p:cNvSpPr txBox="1"/>
          <p:nvPr/>
        </p:nvSpPr>
        <p:spPr>
          <a:xfrm>
            <a:off x="666075" y="84600"/>
            <a:ext cx="73416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700"/>
              <a:t>Reinforcement Learning</a:t>
            </a:r>
            <a:endParaRPr b="1" sz="2700"/>
          </a:p>
        </p:txBody>
      </p:sp>
      <p:sp>
        <p:nvSpPr>
          <p:cNvPr id="147" name="Google Shape;147;p23"/>
          <p:cNvSpPr txBox="1"/>
          <p:nvPr/>
        </p:nvSpPr>
        <p:spPr>
          <a:xfrm>
            <a:off x="562650" y="1725150"/>
            <a:ext cx="8018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50">
                <a:solidFill>
                  <a:srgbClr val="4D5156"/>
                </a:solidFill>
                <a:highlight>
                  <a:srgbClr val="FFFFFF"/>
                </a:highlight>
                <a:latin typeface="Montserrat Light"/>
                <a:ea typeface="Montserrat Light"/>
                <a:cs typeface="Montserrat Light"/>
                <a:sym typeface="Montserrat Light"/>
              </a:rPr>
              <a:t>“Reinforcement learning is an area of machine learning concerned with how intelligent agents ought to take actions in an environment in order to maximize the notion of cumulative reward.”</a:t>
            </a:r>
            <a:endParaRPr sz="2800">
              <a:latin typeface="Montserrat Light"/>
              <a:ea typeface="Montserrat Light"/>
              <a:cs typeface="Montserrat Light"/>
              <a:sym typeface="Montserrat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4"/>
          <p:cNvPicPr preferRelativeResize="0"/>
          <p:nvPr/>
        </p:nvPicPr>
        <p:blipFill>
          <a:blip r:embed="rId3">
            <a:alphaModFix/>
          </a:blip>
          <a:stretch>
            <a:fillRect/>
          </a:stretch>
        </p:blipFill>
        <p:spPr>
          <a:xfrm>
            <a:off x="4079688" y="4273925"/>
            <a:ext cx="869574" cy="869574"/>
          </a:xfrm>
          <a:prstGeom prst="rect">
            <a:avLst/>
          </a:prstGeom>
          <a:noFill/>
          <a:ln>
            <a:noFill/>
          </a:ln>
        </p:spPr>
      </p:pic>
      <p:pic>
        <p:nvPicPr>
          <p:cNvPr id="153" name="Google Shape;153;p24"/>
          <p:cNvPicPr preferRelativeResize="0"/>
          <p:nvPr/>
        </p:nvPicPr>
        <p:blipFill>
          <a:blip r:embed="rId4">
            <a:alphaModFix/>
          </a:blip>
          <a:stretch>
            <a:fillRect/>
          </a:stretch>
        </p:blipFill>
        <p:spPr>
          <a:xfrm>
            <a:off x="0" y="0"/>
            <a:ext cx="9144000" cy="769500"/>
          </a:xfrm>
          <a:prstGeom prst="rect">
            <a:avLst/>
          </a:prstGeom>
          <a:noFill/>
          <a:ln>
            <a:noFill/>
          </a:ln>
        </p:spPr>
      </p:pic>
      <p:sp>
        <p:nvSpPr>
          <p:cNvPr id="154" name="Google Shape;154;p24"/>
          <p:cNvSpPr txBox="1"/>
          <p:nvPr/>
        </p:nvSpPr>
        <p:spPr>
          <a:xfrm>
            <a:off x="666075" y="84600"/>
            <a:ext cx="73416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700"/>
              <a:t>Reinforcement Learning</a:t>
            </a:r>
            <a:endParaRPr b="1" sz="2700"/>
          </a:p>
        </p:txBody>
      </p:sp>
      <p:pic>
        <p:nvPicPr>
          <p:cNvPr id="155" name="Google Shape;155;p24" title="video_2021-09-09_13-15-51_Trim_bad.mp4">
            <a:hlinkClick r:id="rId5"/>
          </p:cNvPr>
          <p:cNvPicPr preferRelativeResize="0"/>
          <p:nvPr/>
        </p:nvPicPr>
        <p:blipFill>
          <a:blip r:embed="rId6">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5"/>
          <p:cNvPicPr preferRelativeResize="0"/>
          <p:nvPr/>
        </p:nvPicPr>
        <p:blipFill>
          <a:blip r:embed="rId3">
            <a:alphaModFix/>
          </a:blip>
          <a:stretch>
            <a:fillRect/>
          </a:stretch>
        </p:blipFill>
        <p:spPr>
          <a:xfrm>
            <a:off x="4079688" y="4273925"/>
            <a:ext cx="869574" cy="869574"/>
          </a:xfrm>
          <a:prstGeom prst="rect">
            <a:avLst/>
          </a:prstGeom>
          <a:noFill/>
          <a:ln>
            <a:noFill/>
          </a:ln>
        </p:spPr>
      </p:pic>
      <p:pic>
        <p:nvPicPr>
          <p:cNvPr id="161" name="Google Shape;161;p25"/>
          <p:cNvPicPr preferRelativeResize="0"/>
          <p:nvPr/>
        </p:nvPicPr>
        <p:blipFill>
          <a:blip r:embed="rId4">
            <a:alphaModFix/>
          </a:blip>
          <a:stretch>
            <a:fillRect/>
          </a:stretch>
        </p:blipFill>
        <p:spPr>
          <a:xfrm>
            <a:off x="0" y="0"/>
            <a:ext cx="9144000" cy="769500"/>
          </a:xfrm>
          <a:prstGeom prst="rect">
            <a:avLst/>
          </a:prstGeom>
          <a:noFill/>
          <a:ln>
            <a:noFill/>
          </a:ln>
        </p:spPr>
      </p:pic>
      <p:sp>
        <p:nvSpPr>
          <p:cNvPr id="162" name="Google Shape;162;p25"/>
          <p:cNvSpPr txBox="1"/>
          <p:nvPr/>
        </p:nvSpPr>
        <p:spPr>
          <a:xfrm>
            <a:off x="666075" y="84600"/>
            <a:ext cx="73416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700"/>
              <a:t>Reinforcement Learning</a:t>
            </a:r>
            <a:endParaRPr b="1" sz="2700"/>
          </a:p>
        </p:txBody>
      </p:sp>
      <p:pic>
        <p:nvPicPr>
          <p:cNvPr id="163" name="Google Shape;163;p25" title="video_2021-09-09_13-15-51_Trim_good.mp4">
            <a:hlinkClick r:id="rId5"/>
          </p:cNvPr>
          <p:cNvPicPr preferRelativeResize="0"/>
          <p:nvPr/>
        </p:nvPicPr>
        <p:blipFill>
          <a:blip r:embed="rId6">
            <a:alphaModFix/>
          </a:blip>
          <a:stretch>
            <a:fillRect/>
          </a:stretch>
        </p:blipFill>
        <p:spPr>
          <a:xfrm>
            <a:off x="0" y="-61425"/>
            <a:ext cx="9144000" cy="5204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6"/>
          <p:cNvPicPr preferRelativeResize="0"/>
          <p:nvPr/>
        </p:nvPicPr>
        <p:blipFill>
          <a:blip r:embed="rId3">
            <a:alphaModFix/>
          </a:blip>
          <a:stretch>
            <a:fillRect/>
          </a:stretch>
        </p:blipFill>
        <p:spPr>
          <a:xfrm>
            <a:off x="4079688" y="4273925"/>
            <a:ext cx="869574" cy="869574"/>
          </a:xfrm>
          <a:prstGeom prst="rect">
            <a:avLst/>
          </a:prstGeom>
          <a:noFill/>
          <a:ln>
            <a:noFill/>
          </a:ln>
        </p:spPr>
      </p:pic>
      <p:pic>
        <p:nvPicPr>
          <p:cNvPr id="169" name="Google Shape;169;p26"/>
          <p:cNvPicPr preferRelativeResize="0"/>
          <p:nvPr/>
        </p:nvPicPr>
        <p:blipFill>
          <a:blip r:embed="rId4">
            <a:alphaModFix/>
          </a:blip>
          <a:stretch>
            <a:fillRect/>
          </a:stretch>
        </p:blipFill>
        <p:spPr>
          <a:xfrm>
            <a:off x="0" y="0"/>
            <a:ext cx="9144000" cy="769500"/>
          </a:xfrm>
          <a:prstGeom prst="rect">
            <a:avLst/>
          </a:prstGeom>
          <a:noFill/>
          <a:ln>
            <a:noFill/>
          </a:ln>
        </p:spPr>
      </p:pic>
      <p:sp>
        <p:nvSpPr>
          <p:cNvPr id="170" name="Google Shape;170;p26"/>
          <p:cNvSpPr txBox="1"/>
          <p:nvPr/>
        </p:nvSpPr>
        <p:spPr>
          <a:xfrm>
            <a:off x="666075" y="84600"/>
            <a:ext cx="73416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700"/>
              <a:t>Reinforcement Learning</a:t>
            </a:r>
            <a:endParaRPr b="1" sz="2700"/>
          </a:p>
        </p:txBody>
      </p:sp>
      <p:pic>
        <p:nvPicPr>
          <p:cNvPr id="171" name="Google Shape;171;p26" title="Google DeepMind AI Does Parkour - Producing flexible behaviours in simulated environments(720P_HD).mp4">
            <a:hlinkClick r:id="rId5"/>
          </p:cNvPr>
          <p:cNvPicPr preferRelativeResize="0"/>
          <p:nvPr/>
        </p:nvPicPr>
        <p:blipFill>
          <a:blip r:embed="rId6">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7"/>
          <p:cNvPicPr preferRelativeResize="0"/>
          <p:nvPr/>
        </p:nvPicPr>
        <p:blipFill>
          <a:blip r:embed="rId3">
            <a:alphaModFix/>
          </a:blip>
          <a:stretch>
            <a:fillRect/>
          </a:stretch>
        </p:blipFill>
        <p:spPr>
          <a:xfrm>
            <a:off x="4079688" y="4273925"/>
            <a:ext cx="869574" cy="869574"/>
          </a:xfrm>
          <a:prstGeom prst="rect">
            <a:avLst/>
          </a:prstGeom>
          <a:noFill/>
          <a:ln>
            <a:noFill/>
          </a:ln>
        </p:spPr>
      </p:pic>
      <p:pic>
        <p:nvPicPr>
          <p:cNvPr id="177" name="Google Shape;177;p27"/>
          <p:cNvPicPr preferRelativeResize="0"/>
          <p:nvPr/>
        </p:nvPicPr>
        <p:blipFill>
          <a:blip r:embed="rId4">
            <a:alphaModFix/>
          </a:blip>
          <a:stretch>
            <a:fillRect/>
          </a:stretch>
        </p:blipFill>
        <p:spPr>
          <a:xfrm>
            <a:off x="0" y="0"/>
            <a:ext cx="9144000" cy="769500"/>
          </a:xfrm>
          <a:prstGeom prst="rect">
            <a:avLst/>
          </a:prstGeom>
          <a:noFill/>
          <a:ln>
            <a:noFill/>
          </a:ln>
        </p:spPr>
      </p:pic>
      <p:sp>
        <p:nvSpPr>
          <p:cNvPr id="178" name="Google Shape;178;p27"/>
          <p:cNvSpPr txBox="1"/>
          <p:nvPr/>
        </p:nvSpPr>
        <p:spPr>
          <a:xfrm>
            <a:off x="666075" y="84600"/>
            <a:ext cx="73416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700"/>
              <a:t>Reinforcement Learning</a:t>
            </a:r>
            <a:endParaRPr b="1" sz="2700"/>
          </a:p>
        </p:txBody>
      </p:sp>
      <p:pic>
        <p:nvPicPr>
          <p:cNvPr id="179" name="Google Shape;179;p27" title="ya7_and_nag.mp4">
            <a:hlinkClick r:id="rId5"/>
          </p:cNvPr>
          <p:cNvPicPr preferRelativeResize="0"/>
          <p:nvPr/>
        </p:nvPicPr>
        <p:blipFill>
          <a:blip r:embed="rId6">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8"/>
          <p:cNvPicPr preferRelativeResize="0"/>
          <p:nvPr/>
        </p:nvPicPr>
        <p:blipFill>
          <a:blip r:embed="rId3">
            <a:alphaModFix/>
          </a:blip>
          <a:stretch>
            <a:fillRect/>
          </a:stretch>
        </p:blipFill>
        <p:spPr>
          <a:xfrm>
            <a:off x="4079688" y="4273925"/>
            <a:ext cx="869574" cy="869574"/>
          </a:xfrm>
          <a:prstGeom prst="rect">
            <a:avLst/>
          </a:prstGeom>
          <a:noFill/>
          <a:ln>
            <a:noFill/>
          </a:ln>
        </p:spPr>
      </p:pic>
      <p:pic>
        <p:nvPicPr>
          <p:cNvPr id="185" name="Google Shape;185;p28"/>
          <p:cNvPicPr preferRelativeResize="0"/>
          <p:nvPr/>
        </p:nvPicPr>
        <p:blipFill>
          <a:blip r:embed="rId4">
            <a:alphaModFix/>
          </a:blip>
          <a:stretch>
            <a:fillRect/>
          </a:stretch>
        </p:blipFill>
        <p:spPr>
          <a:xfrm>
            <a:off x="0" y="0"/>
            <a:ext cx="9144000" cy="769500"/>
          </a:xfrm>
          <a:prstGeom prst="rect">
            <a:avLst/>
          </a:prstGeom>
          <a:noFill/>
          <a:ln>
            <a:noFill/>
          </a:ln>
        </p:spPr>
      </p:pic>
      <p:sp>
        <p:nvSpPr>
          <p:cNvPr id="186" name="Google Shape;186;p28"/>
          <p:cNvSpPr txBox="1"/>
          <p:nvPr/>
        </p:nvSpPr>
        <p:spPr>
          <a:xfrm>
            <a:off x="666075" y="84600"/>
            <a:ext cx="73416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700"/>
              <a:t>Reinforcement Learning</a:t>
            </a:r>
            <a:endParaRPr b="1" sz="2700"/>
          </a:p>
        </p:txBody>
      </p:sp>
      <p:pic>
        <p:nvPicPr>
          <p:cNvPr id="187" name="Google Shape;187;p28" title="Atlas _ Partners in Parkour(720P_HD).mp4">
            <a:hlinkClick r:id="rId5"/>
          </p:cNvPr>
          <p:cNvPicPr preferRelativeResize="0"/>
          <p:nvPr/>
        </p:nvPicPr>
        <p:blipFill>
          <a:blip r:embed="rId6">
            <a:alphaModFix/>
          </a:blip>
          <a:stretch>
            <a:fillRect/>
          </a:stretch>
        </p:blipFill>
        <p:spPr>
          <a:xfrm>
            <a:off x="0" y="0"/>
            <a:ext cx="914401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9"/>
          <p:cNvPicPr preferRelativeResize="0"/>
          <p:nvPr/>
        </p:nvPicPr>
        <p:blipFill>
          <a:blip r:embed="rId3">
            <a:alphaModFix/>
          </a:blip>
          <a:stretch>
            <a:fillRect/>
          </a:stretch>
        </p:blipFill>
        <p:spPr>
          <a:xfrm>
            <a:off x="4079688" y="4273925"/>
            <a:ext cx="869574" cy="869574"/>
          </a:xfrm>
          <a:prstGeom prst="rect">
            <a:avLst/>
          </a:prstGeom>
          <a:noFill/>
          <a:ln>
            <a:noFill/>
          </a:ln>
        </p:spPr>
      </p:pic>
      <p:pic>
        <p:nvPicPr>
          <p:cNvPr id="193" name="Google Shape;193;p29"/>
          <p:cNvPicPr preferRelativeResize="0"/>
          <p:nvPr/>
        </p:nvPicPr>
        <p:blipFill>
          <a:blip r:embed="rId4">
            <a:alphaModFix/>
          </a:blip>
          <a:stretch>
            <a:fillRect/>
          </a:stretch>
        </p:blipFill>
        <p:spPr>
          <a:xfrm>
            <a:off x="0" y="0"/>
            <a:ext cx="9144000" cy="690925"/>
          </a:xfrm>
          <a:prstGeom prst="rect">
            <a:avLst/>
          </a:prstGeom>
          <a:noFill/>
          <a:ln>
            <a:noFill/>
          </a:ln>
        </p:spPr>
      </p:pic>
      <p:sp>
        <p:nvSpPr>
          <p:cNvPr id="194" name="Google Shape;194;p29"/>
          <p:cNvSpPr txBox="1"/>
          <p:nvPr/>
        </p:nvSpPr>
        <p:spPr>
          <a:xfrm>
            <a:off x="899400" y="99163"/>
            <a:ext cx="7345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700"/>
              <a:t>Computer vision</a:t>
            </a:r>
            <a:endParaRPr b="1" sz="2700"/>
          </a:p>
        </p:txBody>
      </p:sp>
      <p:sp>
        <p:nvSpPr>
          <p:cNvPr id="195" name="Google Shape;195;p29"/>
          <p:cNvSpPr txBox="1"/>
          <p:nvPr/>
        </p:nvSpPr>
        <p:spPr>
          <a:xfrm>
            <a:off x="841875" y="1725150"/>
            <a:ext cx="7345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50">
                <a:solidFill>
                  <a:srgbClr val="4D5156"/>
                </a:solidFill>
                <a:highlight>
                  <a:srgbClr val="FFFFFF"/>
                </a:highlight>
                <a:latin typeface="Montserrat Light"/>
                <a:ea typeface="Montserrat Light"/>
                <a:cs typeface="Montserrat Light"/>
                <a:sym typeface="Montserrat Light"/>
              </a:rPr>
              <a:t>“Computer vision is an interdisciplinary scientific field that deals with how computers can gain high-level understanding from digital images or videos.”</a:t>
            </a:r>
            <a:endParaRPr sz="2800">
              <a:latin typeface="Montserrat Light"/>
              <a:ea typeface="Montserrat Light"/>
              <a:cs typeface="Montserrat Light"/>
              <a:sym typeface="Montserrat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0"/>
          <p:cNvPicPr preferRelativeResize="0"/>
          <p:nvPr/>
        </p:nvPicPr>
        <p:blipFill>
          <a:blip r:embed="rId3">
            <a:alphaModFix/>
          </a:blip>
          <a:stretch>
            <a:fillRect/>
          </a:stretch>
        </p:blipFill>
        <p:spPr>
          <a:xfrm>
            <a:off x="4079688" y="4273925"/>
            <a:ext cx="869574" cy="869574"/>
          </a:xfrm>
          <a:prstGeom prst="rect">
            <a:avLst/>
          </a:prstGeom>
          <a:noFill/>
          <a:ln>
            <a:noFill/>
          </a:ln>
        </p:spPr>
      </p:pic>
      <p:pic>
        <p:nvPicPr>
          <p:cNvPr id="201" name="Google Shape;201;p30"/>
          <p:cNvPicPr preferRelativeResize="0"/>
          <p:nvPr/>
        </p:nvPicPr>
        <p:blipFill>
          <a:blip r:embed="rId4">
            <a:alphaModFix/>
          </a:blip>
          <a:stretch>
            <a:fillRect/>
          </a:stretch>
        </p:blipFill>
        <p:spPr>
          <a:xfrm>
            <a:off x="0" y="0"/>
            <a:ext cx="9144000" cy="690925"/>
          </a:xfrm>
          <a:prstGeom prst="rect">
            <a:avLst/>
          </a:prstGeom>
          <a:noFill/>
          <a:ln>
            <a:noFill/>
          </a:ln>
        </p:spPr>
      </p:pic>
      <p:sp>
        <p:nvSpPr>
          <p:cNvPr id="202" name="Google Shape;202;p30"/>
          <p:cNvSpPr txBox="1"/>
          <p:nvPr/>
        </p:nvSpPr>
        <p:spPr>
          <a:xfrm>
            <a:off x="899400" y="99163"/>
            <a:ext cx="7345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700"/>
              <a:t>Computer vision</a:t>
            </a:r>
            <a:endParaRPr b="1" sz="2700"/>
          </a:p>
        </p:txBody>
      </p:sp>
      <p:pic>
        <p:nvPicPr>
          <p:cNvPr id="203" name="Google Shape;203;p30"/>
          <p:cNvPicPr preferRelativeResize="0"/>
          <p:nvPr/>
        </p:nvPicPr>
        <p:blipFill>
          <a:blip r:embed="rId5">
            <a:alphaModFix/>
          </a:blip>
          <a:stretch>
            <a:fillRect/>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1"/>
          <p:cNvPicPr preferRelativeResize="0"/>
          <p:nvPr/>
        </p:nvPicPr>
        <p:blipFill>
          <a:blip r:embed="rId3">
            <a:alphaModFix/>
          </a:blip>
          <a:stretch>
            <a:fillRect/>
          </a:stretch>
        </p:blipFill>
        <p:spPr>
          <a:xfrm>
            <a:off x="4079688" y="4273925"/>
            <a:ext cx="869574" cy="869574"/>
          </a:xfrm>
          <a:prstGeom prst="rect">
            <a:avLst/>
          </a:prstGeom>
          <a:noFill/>
          <a:ln>
            <a:noFill/>
          </a:ln>
        </p:spPr>
      </p:pic>
      <p:pic>
        <p:nvPicPr>
          <p:cNvPr id="209" name="Google Shape;209;p31"/>
          <p:cNvPicPr preferRelativeResize="0"/>
          <p:nvPr/>
        </p:nvPicPr>
        <p:blipFill>
          <a:blip r:embed="rId4">
            <a:alphaModFix/>
          </a:blip>
          <a:stretch>
            <a:fillRect/>
          </a:stretch>
        </p:blipFill>
        <p:spPr>
          <a:xfrm>
            <a:off x="0" y="0"/>
            <a:ext cx="9144000" cy="690925"/>
          </a:xfrm>
          <a:prstGeom prst="rect">
            <a:avLst/>
          </a:prstGeom>
          <a:noFill/>
          <a:ln>
            <a:noFill/>
          </a:ln>
        </p:spPr>
      </p:pic>
      <p:sp>
        <p:nvSpPr>
          <p:cNvPr id="210" name="Google Shape;210;p31"/>
          <p:cNvSpPr txBox="1"/>
          <p:nvPr/>
        </p:nvSpPr>
        <p:spPr>
          <a:xfrm>
            <a:off x="899400" y="99163"/>
            <a:ext cx="7345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700"/>
              <a:t>Computer vision</a:t>
            </a:r>
            <a:endParaRPr b="1" sz="2700"/>
          </a:p>
        </p:txBody>
      </p:sp>
      <p:pic>
        <p:nvPicPr>
          <p:cNvPr id="211" name="Google Shape;211;p31"/>
          <p:cNvPicPr preferRelativeResize="0"/>
          <p:nvPr/>
        </p:nvPicPr>
        <p:blipFill>
          <a:blip r:embed="rId5">
            <a:alphaModFix/>
          </a:blip>
          <a:stretch>
            <a:fillRect/>
          </a:stretch>
        </p:blipFill>
        <p:spPr>
          <a:xfrm>
            <a:off x="18675"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185025" y="189400"/>
            <a:ext cx="3906350" cy="2197325"/>
          </a:xfrm>
          <a:prstGeom prst="rect">
            <a:avLst/>
          </a:prstGeom>
          <a:noFill/>
          <a:ln>
            <a:noFill/>
          </a:ln>
        </p:spPr>
      </p:pic>
      <p:pic>
        <p:nvPicPr>
          <p:cNvPr id="62" name="Google Shape;62;p14"/>
          <p:cNvPicPr preferRelativeResize="0"/>
          <p:nvPr/>
        </p:nvPicPr>
        <p:blipFill>
          <a:blip r:embed="rId4">
            <a:alphaModFix/>
          </a:blip>
          <a:stretch>
            <a:fillRect/>
          </a:stretch>
        </p:blipFill>
        <p:spPr>
          <a:xfrm>
            <a:off x="3552450" y="818450"/>
            <a:ext cx="2275600" cy="3214950"/>
          </a:xfrm>
          <a:prstGeom prst="rect">
            <a:avLst/>
          </a:prstGeom>
          <a:noFill/>
          <a:ln>
            <a:noFill/>
          </a:ln>
        </p:spPr>
      </p:pic>
      <p:pic>
        <p:nvPicPr>
          <p:cNvPr id="63" name="Google Shape;63;p14"/>
          <p:cNvPicPr preferRelativeResize="0"/>
          <p:nvPr/>
        </p:nvPicPr>
        <p:blipFill>
          <a:blip r:embed="rId5">
            <a:alphaModFix/>
          </a:blip>
          <a:stretch>
            <a:fillRect/>
          </a:stretch>
        </p:blipFill>
        <p:spPr>
          <a:xfrm>
            <a:off x="5258875" y="1151475"/>
            <a:ext cx="1494275" cy="3070099"/>
          </a:xfrm>
          <a:prstGeom prst="rect">
            <a:avLst/>
          </a:prstGeom>
          <a:noFill/>
          <a:ln>
            <a:noFill/>
          </a:ln>
        </p:spPr>
      </p:pic>
      <p:pic>
        <p:nvPicPr>
          <p:cNvPr id="64" name="Google Shape;64;p14"/>
          <p:cNvPicPr preferRelativeResize="0"/>
          <p:nvPr/>
        </p:nvPicPr>
        <p:blipFill>
          <a:blip r:embed="rId6">
            <a:alphaModFix/>
          </a:blip>
          <a:stretch>
            <a:fillRect/>
          </a:stretch>
        </p:blipFill>
        <p:spPr>
          <a:xfrm>
            <a:off x="464500" y="2571750"/>
            <a:ext cx="3626875" cy="2413525"/>
          </a:xfrm>
          <a:prstGeom prst="rect">
            <a:avLst/>
          </a:prstGeom>
          <a:noFill/>
          <a:ln>
            <a:noFill/>
          </a:ln>
        </p:spPr>
      </p:pic>
      <p:pic>
        <p:nvPicPr>
          <p:cNvPr id="65" name="Google Shape;65;p14"/>
          <p:cNvPicPr preferRelativeResize="0"/>
          <p:nvPr/>
        </p:nvPicPr>
        <p:blipFill>
          <a:blip r:embed="rId7">
            <a:alphaModFix/>
          </a:blip>
          <a:stretch>
            <a:fillRect/>
          </a:stretch>
        </p:blipFill>
        <p:spPr>
          <a:xfrm>
            <a:off x="4808974" y="2679850"/>
            <a:ext cx="4185378" cy="2197325"/>
          </a:xfrm>
          <a:prstGeom prst="rect">
            <a:avLst/>
          </a:prstGeom>
          <a:noFill/>
          <a:ln>
            <a:noFill/>
          </a:ln>
        </p:spPr>
      </p:pic>
      <p:pic>
        <p:nvPicPr>
          <p:cNvPr id="66" name="Google Shape;66;p14"/>
          <p:cNvPicPr preferRelativeResize="0"/>
          <p:nvPr/>
        </p:nvPicPr>
        <p:blipFill>
          <a:blip r:embed="rId8">
            <a:alphaModFix/>
          </a:blip>
          <a:stretch>
            <a:fillRect/>
          </a:stretch>
        </p:blipFill>
        <p:spPr>
          <a:xfrm>
            <a:off x="4870675" y="145638"/>
            <a:ext cx="4061974" cy="2284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par>
                                <p:cTn fill="hold" nodeType="with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2"/>
          <p:cNvPicPr preferRelativeResize="0"/>
          <p:nvPr/>
        </p:nvPicPr>
        <p:blipFill>
          <a:blip r:embed="rId3">
            <a:alphaModFix/>
          </a:blip>
          <a:stretch>
            <a:fillRect/>
          </a:stretch>
        </p:blipFill>
        <p:spPr>
          <a:xfrm>
            <a:off x="4079688" y="4273925"/>
            <a:ext cx="869574" cy="869574"/>
          </a:xfrm>
          <a:prstGeom prst="rect">
            <a:avLst/>
          </a:prstGeom>
          <a:noFill/>
          <a:ln>
            <a:noFill/>
          </a:ln>
        </p:spPr>
      </p:pic>
      <p:pic>
        <p:nvPicPr>
          <p:cNvPr id="217" name="Google Shape;217;p32"/>
          <p:cNvPicPr preferRelativeResize="0"/>
          <p:nvPr/>
        </p:nvPicPr>
        <p:blipFill>
          <a:blip r:embed="rId4">
            <a:alphaModFix/>
          </a:blip>
          <a:stretch>
            <a:fillRect/>
          </a:stretch>
        </p:blipFill>
        <p:spPr>
          <a:xfrm>
            <a:off x="0" y="0"/>
            <a:ext cx="9144000" cy="690925"/>
          </a:xfrm>
          <a:prstGeom prst="rect">
            <a:avLst/>
          </a:prstGeom>
          <a:noFill/>
          <a:ln>
            <a:noFill/>
          </a:ln>
        </p:spPr>
      </p:pic>
      <p:sp>
        <p:nvSpPr>
          <p:cNvPr id="218" name="Google Shape;218;p32"/>
          <p:cNvSpPr txBox="1"/>
          <p:nvPr/>
        </p:nvSpPr>
        <p:spPr>
          <a:xfrm>
            <a:off x="899400" y="99163"/>
            <a:ext cx="7345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700"/>
              <a:t>GTA V self driving car</a:t>
            </a:r>
            <a:endParaRPr b="1" sz="2700"/>
          </a:p>
        </p:txBody>
      </p:sp>
      <p:pic>
        <p:nvPicPr>
          <p:cNvPr id="219" name="Google Shape;219;p32"/>
          <p:cNvPicPr preferRelativeResize="0"/>
          <p:nvPr/>
        </p:nvPicPr>
        <p:blipFill>
          <a:blip r:embed="rId5">
            <a:alphaModFix/>
          </a:blip>
          <a:stretch>
            <a:fillRect/>
          </a:stretch>
        </p:blipFill>
        <p:spPr>
          <a:xfrm>
            <a:off x="0" y="699475"/>
            <a:ext cx="9144000" cy="4444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5" name="Google Shape;22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33"/>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4"/>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5"/>
          <p:cNvPicPr preferRelativeResize="0"/>
          <p:nvPr/>
        </p:nvPicPr>
        <p:blipFill>
          <a:blip r:embed="rId3">
            <a:alphaModFix/>
          </a:blip>
          <a:stretch>
            <a:fillRect/>
          </a:stretch>
        </p:blipFill>
        <p:spPr>
          <a:xfrm>
            <a:off x="3488988" y="2977475"/>
            <a:ext cx="2166026" cy="2166026"/>
          </a:xfrm>
          <a:prstGeom prst="rect">
            <a:avLst/>
          </a:prstGeom>
          <a:noFill/>
          <a:ln>
            <a:noFill/>
          </a:ln>
        </p:spPr>
      </p:pic>
      <p:sp>
        <p:nvSpPr>
          <p:cNvPr id="237" name="Google Shape;237;p35"/>
          <p:cNvSpPr txBox="1"/>
          <p:nvPr/>
        </p:nvSpPr>
        <p:spPr>
          <a:xfrm>
            <a:off x="1781025" y="736975"/>
            <a:ext cx="54660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800">
                <a:solidFill>
                  <a:srgbClr val="1C4587"/>
                </a:solidFill>
              </a:rPr>
              <a:t>THANK YOU</a:t>
            </a:r>
            <a:endParaRPr b="1" sz="6800">
              <a:solidFill>
                <a:srgbClr val="1C458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0" y="-92500"/>
            <a:ext cx="3020025" cy="5236000"/>
          </a:xfrm>
          <a:prstGeom prst="rect">
            <a:avLst/>
          </a:prstGeom>
          <a:noFill/>
          <a:ln>
            <a:noFill/>
          </a:ln>
        </p:spPr>
      </p:pic>
      <p:pic>
        <p:nvPicPr>
          <p:cNvPr id="72" name="Google Shape;72;p15"/>
          <p:cNvPicPr preferRelativeResize="0"/>
          <p:nvPr/>
        </p:nvPicPr>
        <p:blipFill>
          <a:blip r:embed="rId4">
            <a:alphaModFix/>
          </a:blip>
          <a:stretch>
            <a:fillRect/>
          </a:stretch>
        </p:blipFill>
        <p:spPr>
          <a:xfrm>
            <a:off x="3020025" y="-92500"/>
            <a:ext cx="3020026" cy="5236000"/>
          </a:xfrm>
          <a:prstGeom prst="rect">
            <a:avLst/>
          </a:prstGeom>
          <a:noFill/>
          <a:ln>
            <a:noFill/>
          </a:ln>
        </p:spPr>
      </p:pic>
      <p:sp>
        <p:nvSpPr>
          <p:cNvPr id="73" name="Google Shape;73;p15"/>
          <p:cNvSpPr txBox="1"/>
          <p:nvPr/>
        </p:nvSpPr>
        <p:spPr>
          <a:xfrm>
            <a:off x="863125" y="1917550"/>
            <a:ext cx="14616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500"/>
              <a:t>NLP</a:t>
            </a:r>
            <a:endParaRPr b="1" sz="3500"/>
          </a:p>
        </p:txBody>
      </p:sp>
      <p:sp>
        <p:nvSpPr>
          <p:cNvPr id="74" name="Google Shape;74;p15"/>
          <p:cNvSpPr txBox="1"/>
          <p:nvPr/>
        </p:nvSpPr>
        <p:spPr>
          <a:xfrm>
            <a:off x="3841188" y="1940650"/>
            <a:ext cx="1461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200"/>
              <a:t>RL</a:t>
            </a:r>
            <a:endParaRPr b="1" sz="3200"/>
          </a:p>
        </p:txBody>
      </p:sp>
      <p:pic>
        <p:nvPicPr>
          <p:cNvPr id="75" name="Google Shape;75;p15"/>
          <p:cNvPicPr preferRelativeResize="0"/>
          <p:nvPr/>
        </p:nvPicPr>
        <p:blipFill>
          <a:blip r:embed="rId5">
            <a:alphaModFix/>
          </a:blip>
          <a:stretch>
            <a:fillRect/>
          </a:stretch>
        </p:blipFill>
        <p:spPr>
          <a:xfrm>
            <a:off x="6040050" y="-92500"/>
            <a:ext cx="3103948" cy="5458025"/>
          </a:xfrm>
          <a:prstGeom prst="rect">
            <a:avLst/>
          </a:prstGeom>
          <a:noFill/>
          <a:ln>
            <a:noFill/>
          </a:ln>
        </p:spPr>
      </p:pic>
      <p:sp>
        <p:nvSpPr>
          <p:cNvPr id="76" name="Google Shape;76;p15"/>
          <p:cNvSpPr txBox="1"/>
          <p:nvPr/>
        </p:nvSpPr>
        <p:spPr>
          <a:xfrm>
            <a:off x="6819263" y="1940650"/>
            <a:ext cx="1461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200"/>
              <a:t>CV</a:t>
            </a:r>
            <a:endParaRPr b="1"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a:blip r:embed="rId3">
            <a:alphaModFix/>
          </a:blip>
          <a:stretch>
            <a:fillRect/>
          </a:stretch>
        </p:blipFill>
        <p:spPr>
          <a:xfrm>
            <a:off x="0" y="0"/>
            <a:ext cx="9144000" cy="869575"/>
          </a:xfrm>
          <a:prstGeom prst="rect">
            <a:avLst/>
          </a:prstGeom>
          <a:noFill/>
          <a:ln>
            <a:noFill/>
          </a:ln>
        </p:spPr>
      </p:pic>
      <p:sp>
        <p:nvSpPr>
          <p:cNvPr id="82" name="Google Shape;82;p16"/>
          <p:cNvSpPr txBox="1"/>
          <p:nvPr/>
        </p:nvSpPr>
        <p:spPr>
          <a:xfrm>
            <a:off x="129525" y="234700"/>
            <a:ext cx="87699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700"/>
              <a:t>Natural language processing</a:t>
            </a:r>
            <a:endParaRPr b="1" sz="2700"/>
          </a:p>
        </p:txBody>
      </p:sp>
      <p:sp>
        <p:nvSpPr>
          <p:cNvPr id="83" name="Google Shape;83;p16"/>
          <p:cNvSpPr txBox="1"/>
          <p:nvPr/>
        </p:nvSpPr>
        <p:spPr>
          <a:xfrm>
            <a:off x="1461650" y="1572650"/>
            <a:ext cx="61611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solidFill>
                  <a:srgbClr val="202124"/>
                </a:solidFill>
                <a:highlight>
                  <a:srgbClr val="FFFFFF"/>
                </a:highlight>
                <a:latin typeface="Spectral ExtraLight"/>
                <a:ea typeface="Spectral ExtraLight"/>
                <a:cs typeface="Spectral ExtraLight"/>
                <a:sym typeface="Spectral ExtraLight"/>
              </a:rPr>
              <a:t>“Natural language processing (NLP) refers to the branch of computer science—and more specifically, the branch of artificial intelligence or AI—concerned with giving computers the ability to understand text and spoken words in much the same way human beings can.”</a:t>
            </a:r>
            <a:endParaRPr sz="2500">
              <a:latin typeface="Spectral ExtraLight"/>
              <a:ea typeface="Spectral ExtraLight"/>
              <a:cs typeface="Spectral ExtraLight"/>
              <a:sym typeface="Spectral ExtraLight"/>
            </a:endParaRPr>
          </a:p>
        </p:txBody>
      </p:sp>
      <p:pic>
        <p:nvPicPr>
          <p:cNvPr id="84" name="Google Shape;84;p16"/>
          <p:cNvPicPr preferRelativeResize="0"/>
          <p:nvPr/>
        </p:nvPicPr>
        <p:blipFill>
          <a:blip r:embed="rId4">
            <a:alphaModFix/>
          </a:blip>
          <a:stretch>
            <a:fillRect/>
          </a:stretch>
        </p:blipFill>
        <p:spPr>
          <a:xfrm>
            <a:off x="4079688" y="4273925"/>
            <a:ext cx="869574" cy="8695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0" y="0"/>
            <a:ext cx="9144000" cy="869575"/>
          </a:xfrm>
          <a:prstGeom prst="rect">
            <a:avLst/>
          </a:prstGeom>
          <a:noFill/>
          <a:ln>
            <a:noFill/>
          </a:ln>
        </p:spPr>
      </p:pic>
      <p:sp>
        <p:nvSpPr>
          <p:cNvPr id="90" name="Google Shape;90;p17"/>
          <p:cNvSpPr txBox="1"/>
          <p:nvPr/>
        </p:nvSpPr>
        <p:spPr>
          <a:xfrm>
            <a:off x="129525" y="234700"/>
            <a:ext cx="87699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700"/>
              <a:t>Natural language processing</a:t>
            </a:r>
            <a:endParaRPr b="1" sz="2700"/>
          </a:p>
        </p:txBody>
      </p:sp>
      <p:pic>
        <p:nvPicPr>
          <p:cNvPr id="91" name="Google Shape;91;p17"/>
          <p:cNvPicPr preferRelativeResize="0"/>
          <p:nvPr/>
        </p:nvPicPr>
        <p:blipFill>
          <a:blip r:embed="rId4">
            <a:alphaModFix/>
          </a:blip>
          <a:stretch>
            <a:fillRect/>
          </a:stretch>
        </p:blipFill>
        <p:spPr>
          <a:xfrm>
            <a:off x="4079688" y="4273925"/>
            <a:ext cx="869574" cy="869574"/>
          </a:xfrm>
          <a:prstGeom prst="rect">
            <a:avLst/>
          </a:prstGeom>
          <a:noFill/>
          <a:ln>
            <a:noFill/>
          </a:ln>
        </p:spPr>
      </p:pic>
      <p:pic>
        <p:nvPicPr>
          <p:cNvPr id="92" name="Google Shape;92;p17"/>
          <p:cNvPicPr preferRelativeResize="0"/>
          <p:nvPr/>
        </p:nvPicPr>
        <p:blipFill>
          <a:blip r:embed="rId5">
            <a:alphaModFix/>
          </a:blip>
          <a:stretch>
            <a:fillRect/>
          </a:stretch>
        </p:blipFill>
        <p:spPr>
          <a:xfrm>
            <a:off x="129525" y="1757675"/>
            <a:ext cx="2844902" cy="1790300"/>
          </a:xfrm>
          <a:prstGeom prst="rect">
            <a:avLst/>
          </a:prstGeom>
          <a:noFill/>
          <a:ln>
            <a:noFill/>
          </a:ln>
        </p:spPr>
      </p:pic>
      <p:pic>
        <p:nvPicPr>
          <p:cNvPr id="93" name="Google Shape;93;p17"/>
          <p:cNvPicPr preferRelativeResize="0"/>
          <p:nvPr/>
        </p:nvPicPr>
        <p:blipFill>
          <a:blip r:embed="rId6">
            <a:alphaModFix/>
          </a:blip>
          <a:stretch>
            <a:fillRect/>
          </a:stretch>
        </p:blipFill>
        <p:spPr>
          <a:xfrm>
            <a:off x="2974425" y="1517153"/>
            <a:ext cx="2755150" cy="1910575"/>
          </a:xfrm>
          <a:prstGeom prst="rect">
            <a:avLst/>
          </a:prstGeom>
          <a:noFill/>
          <a:ln>
            <a:noFill/>
          </a:ln>
        </p:spPr>
      </p:pic>
      <p:sp>
        <p:nvSpPr>
          <p:cNvPr id="94" name="Google Shape;94;p17"/>
          <p:cNvSpPr txBox="1"/>
          <p:nvPr/>
        </p:nvSpPr>
        <p:spPr>
          <a:xfrm>
            <a:off x="3903875" y="3552350"/>
            <a:ext cx="1045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900"/>
              <a:t>BERT</a:t>
            </a:r>
            <a:endParaRPr b="1" sz="1900"/>
          </a:p>
        </p:txBody>
      </p:sp>
      <p:pic>
        <p:nvPicPr>
          <p:cNvPr id="95" name="Google Shape;95;p17"/>
          <p:cNvPicPr preferRelativeResize="0"/>
          <p:nvPr/>
        </p:nvPicPr>
        <p:blipFill>
          <a:blip r:embed="rId7">
            <a:alphaModFix/>
          </a:blip>
          <a:stretch>
            <a:fillRect/>
          </a:stretch>
        </p:blipFill>
        <p:spPr>
          <a:xfrm>
            <a:off x="5881975" y="1016600"/>
            <a:ext cx="2066429" cy="2531375"/>
          </a:xfrm>
          <a:prstGeom prst="rect">
            <a:avLst/>
          </a:prstGeom>
          <a:noFill/>
          <a:ln>
            <a:noFill/>
          </a:ln>
        </p:spPr>
      </p:pic>
      <p:sp>
        <p:nvSpPr>
          <p:cNvPr id="96" name="Google Shape;96;p17"/>
          <p:cNvSpPr txBox="1"/>
          <p:nvPr/>
        </p:nvSpPr>
        <p:spPr>
          <a:xfrm>
            <a:off x="6392438" y="3552350"/>
            <a:ext cx="1045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900"/>
              <a:t>ELMO</a:t>
            </a:r>
            <a:endParaRPr b="1" sz="1900"/>
          </a:p>
        </p:txBody>
      </p:sp>
      <p:sp>
        <p:nvSpPr>
          <p:cNvPr id="97" name="Google Shape;97;p17"/>
          <p:cNvSpPr txBox="1"/>
          <p:nvPr/>
        </p:nvSpPr>
        <p:spPr>
          <a:xfrm>
            <a:off x="1133000" y="3552350"/>
            <a:ext cx="1045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900"/>
              <a:t>GPT</a:t>
            </a:r>
            <a:endParaRPr b="1"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par>
                                <p:cTn fill="hold" nodeType="withEffect" presetClass="exit" presetID="10" presetSubtype="0">
                                  <p:stCondLst>
                                    <p:cond delay="0"/>
                                  </p:stCondLst>
                                  <p:childTnLst>
                                    <p:animEffect filter="fade" transition="out">
                                      <p:cBhvr>
                                        <p:cTn dur="1000"/>
                                        <p:tgtEl>
                                          <p:spTgt spid="93"/>
                                        </p:tgtEl>
                                      </p:cBhvr>
                                    </p:animEffect>
                                    <p:set>
                                      <p:cBhvr>
                                        <p:cTn dur="1" fill="hold">
                                          <p:stCondLst>
                                            <p:cond delay="1000"/>
                                          </p:stCondLst>
                                        </p:cTn>
                                        <p:tgtEl>
                                          <p:spTgt spid="9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4"/>
                                        </p:tgtEl>
                                      </p:cBhvr>
                                    </p:animEffect>
                                    <p:set>
                                      <p:cBhvr>
                                        <p:cTn dur="1" fill="hold">
                                          <p:stCondLst>
                                            <p:cond delay="1000"/>
                                          </p:stCondLst>
                                        </p:cTn>
                                        <p:tgtEl>
                                          <p:spTgt spid="9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5"/>
                                        </p:tgtEl>
                                      </p:cBhvr>
                                    </p:animEffect>
                                    <p:set>
                                      <p:cBhvr>
                                        <p:cTn dur="1" fill="hold">
                                          <p:stCondLst>
                                            <p:cond delay="1000"/>
                                          </p:stCondLst>
                                        </p:cTn>
                                        <p:tgtEl>
                                          <p:spTgt spid="9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6"/>
                                        </p:tgtEl>
                                      </p:cBhvr>
                                    </p:animEffect>
                                    <p:set>
                                      <p:cBhvr>
                                        <p:cTn dur="1" fill="hold">
                                          <p:stCondLst>
                                            <p:cond delay="1000"/>
                                          </p:stCondLst>
                                        </p:cTn>
                                        <p:tgtEl>
                                          <p:spTgt spid="9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7"/>
                                        </p:tgtEl>
                                      </p:cBhvr>
                                    </p:animEffect>
                                    <p:set>
                                      <p:cBhvr>
                                        <p:cTn dur="1" fill="hold">
                                          <p:stCondLst>
                                            <p:cond delay="1000"/>
                                          </p:stCondLst>
                                        </p:cTn>
                                        <p:tgtEl>
                                          <p:spTgt spid="9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2"/>
                                        </p:tgtEl>
                                      </p:cBhvr>
                                    </p:animEffect>
                                    <p:set>
                                      <p:cBhvr>
                                        <p:cTn dur="1" fill="hold">
                                          <p:stCondLst>
                                            <p:cond delay="1000"/>
                                          </p:stCondLst>
                                        </p:cTn>
                                        <p:tgtEl>
                                          <p:spTgt spid="9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8"/>
          <p:cNvPicPr preferRelativeResize="0"/>
          <p:nvPr/>
        </p:nvPicPr>
        <p:blipFill>
          <a:blip r:embed="rId3">
            <a:alphaModFix/>
          </a:blip>
          <a:stretch>
            <a:fillRect/>
          </a:stretch>
        </p:blipFill>
        <p:spPr>
          <a:xfrm>
            <a:off x="0" y="0"/>
            <a:ext cx="9144000" cy="869575"/>
          </a:xfrm>
          <a:prstGeom prst="rect">
            <a:avLst/>
          </a:prstGeom>
          <a:noFill/>
          <a:ln>
            <a:noFill/>
          </a:ln>
        </p:spPr>
      </p:pic>
      <p:sp>
        <p:nvSpPr>
          <p:cNvPr id="103" name="Google Shape;103;p18"/>
          <p:cNvSpPr txBox="1"/>
          <p:nvPr/>
        </p:nvSpPr>
        <p:spPr>
          <a:xfrm>
            <a:off x="129525" y="234700"/>
            <a:ext cx="87699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700"/>
              <a:t>Natural language processing</a:t>
            </a:r>
            <a:endParaRPr b="1" sz="2700"/>
          </a:p>
        </p:txBody>
      </p:sp>
      <p:pic>
        <p:nvPicPr>
          <p:cNvPr id="104" name="Google Shape;104;p18"/>
          <p:cNvPicPr preferRelativeResize="0"/>
          <p:nvPr/>
        </p:nvPicPr>
        <p:blipFill>
          <a:blip r:embed="rId4">
            <a:alphaModFix/>
          </a:blip>
          <a:stretch>
            <a:fillRect/>
          </a:stretch>
        </p:blipFill>
        <p:spPr>
          <a:xfrm>
            <a:off x="4079688" y="4273925"/>
            <a:ext cx="869574" cy="869574"/>
          </a:xfrm>
          <a:prstGeom prst="rect">
            <a:avLst/>
          </a:prstGeom>
          <a:noFill/>
          <a:ln>
            <a:noFill/>
          </a:ln>
        </p:spPr>
      </p:pic>
      <p:pic>
        <p:nvPicPr>
          <p:cNvPr id="105" name="Google Shape;105;p18"/>
          <p:cNvPicPr preferRelativeResize="0"/>
          <p:nvPr/>
        </p:nvPicPr>
        <p:blipFill>
          <a:blip r:embed="rId5">
            <a:alphaModFix/>
          </a:blip>
          <a:stretch>
            <a:fillRect/>
          </a:stretch>
        </p:blipFill>
        <p:spPr>
          <a:xfrm>
            <a:off x="2830775" y="1435925"/>
            <a:ext cx="3533849" cy="1942662"/>
          </a:xfrm>
          <a:prstGeom prst="rect">
            <a:avLst/>
          </a:prstGeom>
          <a:noFill/>
          <a:ln>
            <a:noFill/>
          </a:ln>
        </p:spPr>
      </p:pic>
      <p:sp>
        <p:nvSpPr>
          <p:cNvPr id="106" name="Google Shape;106;p18"/>
          <p:cNvSpPr txBox="1"/>
          <p:nvPr/>
        </p:nvSpPr>
        <p:spPr>
          <a:xfrm>
            <a:off x="4077262" y="3383333"/>
            <a:ext cx="1298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900"/>
              <a:t>GPT</a:t>
            </a:r>
            <a:endParaRPr b="1"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9"/>
          <p:cNvPicPr preferRelativeResize="0"/>
          <p:nvPr/>
        </p:nvPicPr>
        <p:blipFill>
          <a:blip r:embed="rId3">
            <a:alphaModFix/>
          </a:blip>
          <a:stretch>
            <a:fillRect/>
          </a:stretch>
        </p:blipFill>
        <p:spPr>
          <a:xfrm>
            <a:off x="0" y="0"/>
            <a:ext cx="9144000" cy="869575"/>
          </a:xfrm>
          <a:prstGeom prst="rect">
            <a:avLst/>
          </a:prstGeom>
          <a:noFill/>
          <a:ln>
            <a:noFill/>
          </a:ln>
        </p:spPr>
      </p:pic>
      <p:sp>
        <p:nvSpPr>
          <p:cNvPr id="112" name="Google Shape;112;p19"/>
          <p:cNvSpPr txBox="1"/>
          <p:nvPr/>
        </p:nvSpPr>
        <p:spPr>
          <a:xfrm>
            <a:off x="129525" y="234700"/>
            <a:ext cx="87699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700"/>
              <a:t>Natural language processing</a:t>
            </a:r>
            <a:endParaRPr b="1" sz="2700"/>
          </a:p>
        </p:txBody>
      </p:sp>
      <p:pic>
        <p:nvPicPr>
          <p:cNvPr id="113" name="Google Shape;113;p19"/>
          <p:cNvPicPr preferRelativeResize="0"/>
          <p:nvPr/>
        </p:nvPicPr>
        <p:blipFill>
          <a:blip r:embed="rId4">
            <a:alphaModFix/>
          </a:blip>
          <a:stretch>
            <a:fillRect/>
          </a:stretch>
        </p:blipFill>
        <p:spPr>
          <a:xfrm>
            <a:off x="8274438" y="869575"/>
            <a:ext cx="869574" cy="869574"/>
          </a:xfrm>
          <a:prstGeom prst="rect">
            <a:avLst/>
          </a:prstGeom>
          <a:noFill/>
          <a:ln>
            <a:noFill/>
          </a:ln>
        </p:spPr>
      </p:pic>
      <p:sp>
        <p:nvSpPr>
          <p:cNvPr id="114" name="Google Shape;114;p19"/>
          <p:cNvSpPr txBox="1"/>
          <p:nvPr/>
        </p:nvSpPr>
        <p:spPr>
          <a:xfrm>
            <a:off x="2442225" y="847925"/>
            <a:ext cx="4144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000"/>
              <a:t>Dialo-GPT</a:t>
            </a:r>
            <a:endParaRPr b="1" sz="3000"/>
          </a:p>
        </p:txBody>
      </p:sp>
      <p:pic>
        <p:nvPicPr>
          <p:cNvPr id="115" name="Google Shape;115;p19"/>
          <p:cNvPicPr preferRelativeResize="0"/>
          <p:nvPr/>
        </p:nvPicPr>
        <p:blipFill>
          <a:blip r:embed="rId5">
            <a:alphaModFix/>
          </a:blip>
          <a:stretch>
            <a:fillRect/>
          </a:stretch>
        </p:blipFill>
        <p:spPr>
          <a:xfrm>
            <a:off x="1702549" y="1494425"/>
            <a:ext cx="5738925" cy="3414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0"/>
          <p:cNvPicPr preferRelativeResize="0"/>
          <p:nvPr/>
        </p:nvPicPr>
        <p:blipFill>
          <a:blip r:embed="rId3">
            <a:alphaModFix/>
          </a:blip>
          <a:stretch>
            <a:fillRect/>
          </a:stretch>
        </p:blipFill>
        <p:spPr>
          <a:xfrm>
            <a:off x="0" y="0"/>
            <a:ext cx="9144000" cy="869575"/>
          </a:xfrm>
          <a:prstGeom prst="rect">
            <a:avLst/>
          </a:prstGeom>
          <a:noFill/>
          <a:ln>
            <a:noFill/>
          </a:ln>
        </p:spPr>
      </p:pic>
      <p:sp>
        <p:nvSpPr>
          <p:cNvPr id="121" name="Google Shape;121;p20"/>
          <p:cNvSpPr txBox="1"/>
          <p:nvPr/>
        </p:nvSpPr>
        <p:spPr>
          <a:xfrm>
            <a:off x="129525" y="234700"/>
            <a:ext cx="87699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700"/>
              <a:t>Natural language processing</a:t>
            </a:r>
            <a:endParaRPr b="1" sz="2700"/>
          </a:p>
        </p:txBody>
      </p:sp>
      <p:pic>
        <p:nvPicPr>
          <p:cNvPr id="122" name="Google Shape;122;p20"/>
          <p:cNvPicPr preferRelativeResize="0"/>
          <p:nvPr/>
        </p:nvPicPr>
        <p:blipFill>
          <a:blip r:embed="rId4">
            <a:alphaModFix/>
          </a:blip>
          <a:stretch>
            <a:fillRect/>
          </a:stretch>
        </p:blipFill>
        <p:spPr>
          <a:xfrm>
            <a:off x="4079688" y="4273925"/>
            <a:ext cx="869574" cy="869574"/>
          </a:xfrm>
          <a:prstGeom prst="rect">
            <a:avLst/>
          </a:prstGeom>
          <a:noFill/>
          <a:ln>
            <a:noFill/>
          </a:ln>
        </p:spPr>
      </p:pic>
      <p:sp>
        <p:nvSpPr>
          <p:cNvPr id="123" name="Google Shape;123;p20"/>
          <p:cNvSpPr txBox="1"/>
          <p:nvPr/>
        </p:nvSpPr>
        <p:spPr>
          <a:xfrm>
            <a:off x="614400" y="2148450"/>
            <a:ext cx="7915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4300"/>
              <a:t>#dialogpt</a:t>
            </a:r>
            <a:endParaRPr b="1" sz="4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1"/>
          <p:cNvPicPr preferRelativeResize="0"/>
          <p:nvPr/>
        </p:nvPicPr>
        <p:blipFill>
          <a:blip r:embed="rId3">
            <a:alphaModFix/>
          </a:blip>
          <a:stretch>
            <a:fillRect/>
          </a:stretch>
        </p:blipFill>
        <p:spPr>
          <a:xfrm>
            <a:off x="0" y="0"/>
            <a:ext cx="9144000" cy="869575"/>
          </a:xfrm>
          <a:prstGeom prst="rect">
            <a:avLst/>
          </a:prstGeom>
          <a:noFill/>
          <a:ln>
            <a:noFill/>
          </a:ln>
        </p:spPr>
      </p:pic>
      <p:sp>
        <p:nvSpPr>
          <p:cNvPr id="129" name="Google Shape;129;p21"/>
          <p:cNvSpPr txBox="1"/>
          <p:nvPr/>
        </p:nvSpPr>
        <p:spPr>
          <a:xfrm>
            <a:off x="129525" y="234700"/>
            <a:ext cx="87699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700"/>
              <a:t>Natural language processing</a:t>
            </a:r>
            <a:endParaRPr b="1" sz="2700"/>
          </a:p>
        </p:txBody>
      </p:sp>
      <p:pic>
        <p:nvPicPr>
          <p:cNvPr id="130" name="Google Shape;130;p21"/>
          <p:cNvPicPr preferRelativeResize="0"/>
          <p:nvPr/>
        </p:nvPicPr>
        <p:blipFill>
          <a:blip r:embed="rId4">
            <a:alphaModFix/>
          </a:blip>
          <a:stretch>
            <a:fillRect/>
          </a:stretch>
        </p:blipFill>
        <p:spPr>
          <a:xfrm>
            <a:off x="4079688" y="4273925"/>
            <a:ext cx="869574" cy="869574"/>
          </a:xfrm>
          <a:prstGeom prst="rect">
            <a:avLst/>
          </a:prstGeom>
          <a:noFill/>
          <a:ln>
            <a:noFill/>
          </a:ln>
        </p:spPr>
      </p:pic>
      <p:pic>
        <p:nvPicPr>
          <p:cNvPr id="131" name="Google Shape;131;p21"/>
          <p:cNvPicPr preferRelativeResize="0"/>
          <p:nvPr/>
        </p:nvPicPr>
        <p:blipFill>
          <a:blip r:embed="rId5">
            <a:alphaModFix/>
          </a:blip>
          <a:stretch>
            <a:fillRect/>
          </a:stretch>
        </p:blipFill>
        <p:spPr>
          <a:xfrm>
            <a:off x="1759325" y="1174375"/>
            <a:ext cx="5510312" cy="30995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